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320" r:id="rId18"/>
    <p:sldId id="321" r:id="rId19"/>
    <p:sldId id="322" r:id="rId20"/>
    <p:sldId id="323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317" r:id="rId35"/>
    <p:sldId id="318" r:id="rId36"/>
    <p:sldId id="319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9" r:id="rId56"/>
    <p:sldId id="310" r:id="rId57"/>
    <p:sldId id="311" r:id="rId58"/>
    <p:sldId id="312" r:id="rId59"/>
    <p:sldId id="314" r:id="rId60"/>
    <p:sldId id="313" r:id="rId61"/>
  </p:sldIdLst>
  <p:sldSz cx="12192000" cy="6858000"/>
  <p:notesSz cx="7559675" cy="106918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9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6960" cy="671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6960" cy="671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6960" cy="671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6960" cy="671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6960" cy="671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6960" cy="671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6960" cy="671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9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 hidden="1"/>
          <p:cNvSpPr/>
          <p:nvPr/>
        </p:nvSpPr>
        <p:spPr>
          <a:xfrm>
            <a:off x="0" y="6400800"/>
            <a:ext cx="12190680" cy="45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 hidden="1"/>
          <p:cNvSpPr/>
          <p:nvPr/>
        </p:nvSpPr>
        <p:spPr>
          <a:xfrm>
            <a:off x="0" y="6334200"/>
            <a:ext cx="1219068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7440" cy="45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74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Line 6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PT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6400800"/>
            <a:ext cx="12190680" cy="45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6334200"/>
            <a:ext cx="1219068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PT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 hidden="1"/>
          <p:cNvSpPr/>
          <p:nvPr/>
        </p:nvSpPr>
        <p:spPr>
          <a:xfrm>
            <a:off x="0" y="6400800"/>
            <a:ext cx="12190680" cy="45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 hidden="1"/>
          <p:cNvSpPr/>
          <p:nvPr/>
        </p:nvSpPr>
        <p:spPr>
          <a:xfrm>
            <a:off x="0" y="6334200"/>
            <a:ext cx="1219068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4"/>
          <p:cNvSpPr/>
          <p:nvPr/>
        </p:nvSpPr>
        <p:spPr>
          <a:xfrm>
            <a:off x="3240" y="6400800"/>
            <a:ext cx="12187440" cy="45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5"/>
          <p:cNvSpPr/>
          <p:nvPr/>
        </p:nvSpPr>
        <p:spPr>
          <a:xfrm>
            <a:off x="0" y="6334200"/>
            <a:ext cx="121874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6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PT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 hidden="1"/>
          <p:cNvSpPr/>
          <p:nvPr/>
        </p:nvSpPr>
        <p:spPr>
          <a:xfrm>
            <a:off x="0" y="6400800"/>
            <a:ext cx="12190680" cy="45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" hidden="1"/>
          <p:cNvSpPr/>
          <p:nvPr/>
        </p:nvSpPr>
        <p:spPr>
          <a:xfrm>
            <a:off x="0" y="6334200"/>
            <a:ext cx="1219068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3240" y="6400800"/>
            <a:ext cx="12187440" cy="45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"/>
          <p:cNvSpPr/>
          <p:nvPr/>
        </p:nvSpPr>
        <p:spPr>
          <a:xfrm>
            <a:off x="0" y="6334200"/>
            <a:ext cx="121874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PT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6400800"/>
            <a:ext cx="12190680" cy="45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2"/>
          <p:cNvSpPr/>
          <p:nvPr/>
        </p:nvSpPr>
        <p:spPr>
          <a:xfrm>
            <a:off x="0" y="6334200"/>
            <a:ext cx="1219068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PT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 hidden="1"/>
          <p:cNvSpPr/>
          <p:nvPr/>
        </p:nvSpPr>
        <p:spPr>
          <a:xfrm>
            <a:off x="0" y="6400800"/>
            <a:ext cx="12190320" cy="4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2" hidden="1"/>
          <p:cNvSpPr/>
          <p:nvPr/>
        </p:nvSpPr>
        <p:spPr>
          <a:xfrm>
            <a:off x="0" y="6334200"/>
            <a:ext cx="1219032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4"/>
          <p:cNvSpPr/>
          <p:nvPr/>
        </p:nvSpPr>
        <p:spPr>
          <a:xfrm>
            <a:off x="3240" y="6400800"/>
            <a:ext cx="12187080" cy="4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"/>
          <p:cNvSpPr/>
          <p:nvPr/>
        </p:nvSpPr>
        <p:spPr>
          <a:xfrm>
            <a:off x="0" y="6334200"/>
            <a:ext cx="12187080" cy="62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PT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0" y="6400800"/>
            <a:ext cx="12190320" cy="4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2"/>
          <p:cNvSpPr/>
          <p:nvPr/>
        </p:nvSpPr>
        <p:spPr>
          <a:xfrm>
            <a:off x="0" y="6334200"/>
            <a:ext cx="1219032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6960" cy="1449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PT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1097280" y="758880"/>
            <a:ext cx="10056960" cy="356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pt-PT" sz="8000" b="1" strike="noStrike" spc="-1">
                <a:solidFill>
                  <a:srgbClr val="000000"/>
                </a:solidFill>
                <a:latin typeface="Corbel"/>
                <a:ea typeface="DejaVu Sans"/>
              </a:rPr>
              <a:t>PROJECT</a:t>
            </a:r>
            <a:br/>
            <a:endParaRPr lang="pt-PT" sz="8000" b="0" strike="noStrike" spc="-1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1100160" y="4455720"/>
            <a:ext cx="100569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9" name="Imagem 4"/>
          <p:cNvPicPr/>
          <p:nvPr/>
        </p:nvPicPr>
        <p:blipFill>
          <a:blip r:embed="rId2"/>
          <a:stretch/>
        </p:blipFill>
        <p:spPr>
          <a:xfrm>
            <a:off x="4533480" y="448920"/>
            <a:ext cx="3427200" cy="1222920"/>
          </a:xfrm>
          <a:prstGeom prst="rect">
            <a:avLst/>
          </a:prstGeom>
          <a:ln>
            <a:noFill/>
          </a:ln>
        </p:spPr>
      </p:pic>
      <p:pic>
        <p:nvPicPr>
          <p:cNvPr id="300" name="Imagem 5"/>
          <p:cNvPicPr/>
          <p:nvPr/>
        </p:nvPicPr>
        <p:blipFill>
          <a:blip r:embed="rId3"/>
          <a:stretch/>
        </p:blipFill>
        <p:spPr>
          <a:xfrm>
            <a:off x="654120" y="220680"/>
            <a:ext cx="2916000" cy="1533240"/>
          </a:xfrm>
          <a:prstGeom prst="rect">
            <a:avLst/>
          </a:prstGeom>
          <a:ln>
            <a:noFill/>
          </a:ln>
        </p:spPr>
      </p:pic>
      <p:pic>
        <p:nvPicPr>
          <p:cNvPr id="301" name="Imagem 11"/>
          <p:cNvPicPr/>
          <p:nvPr/>
        </p:nvPicPr>
        <p:blipFill>
          <a:blip r:embed="rId4"/>
          <a:stretch/>
        </p:blipFill>
        <p:spPr>
          <a:xfrm>
            <a:off x="8960400" y="555840"/>
            <a:ext cx="2575440" cy="1013760"/>
          </a:xfrm>
          <a:prstGeom prst="rect">
            <a:avLst/>
          </a:prstGeom>
          <a:ln>
            <a:noFill/>
          </a:ln>
        </p:spPr>
      </p:pic>
      <p:sp>
        <p:nvSpPr>
          <p:cNvPr id="302" name="CustomShape 3"/>
          <p:cNvSpPr/>
          <p:nvPr/>
        </p:nvSpPr>
        <p:spPr>
          <a:xfrm>
            <a:off x="4713840" y="3177720"/>
            <a:ext cx="25509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2400" b="0" i="1" strike="noStrike" spc="-1">
                <a:solidFill>
                  <a:srgbClr val="808080"/>
                </a:solidFill>
                <a:latin typeface="Corbel"/>
                <a:ea typeface="DejaVu Sans"/>
              </a:rPr>
              <a:t>2º Sprint Review</a:t>
            </a:r>
            <a:endParaRPr lang="pt-PT" sz="2400" b="0" strike="noStrike" spc="-1">
              <a:latin typeface="Arial"/>
            </a:endParaRPr>
          </a:p>
        </p:txBody>
      </p:sp>
      <p:sp>
        <p:nvSpPr>
          <p:cNvPr id="303" name="CustomShape 4"/>
          <p:cNvSpPr/>
          <p:nvPr/>
        </p:nvSpPr>
        <p:spPr>
          <a:xfrm>
            <a:off x="5069160" y="3882240"/>
            <a:ext cx="2003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b="1" strike="noStrike" spc="-1">
                <a:solidFill>
                  <a:srgbClr val="000000"/>
                </a:solidFill>
                <a:latin typeface="Corbel"/>
                <a:ea typeface="DejaVu Sans"/>
              </a:rPr>
              <a:t>Turma B - Grupo 5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304" name="CustomShape 5"/>
          <p:cNvSpPr/>
          <p:nvPr/>
        </p:nvSpPr>
        <p:spPr>
          <a:xfrm>
            <a:off x="8316000" y="4392000"/>
            <a:ext cx="2894040" cy="209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1170053 – Pedro Diniz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1211757 – Daniel Torres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1211759 – Diogo Veloso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1211765 – Gisela Araújo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1211779 – Márcio Carvalheiro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1211785 – Maurício Barros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1211788 – Patrick Rodrigues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1211797 – Tânia Mota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1211799 – Tiago Machado</a:t>
            </a:r>
            <a:endParaRPr lang="pt-PT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Corbel"/>
                <a:ea typeface="DejaVu Sans"/>
              </a:rPr>
              <a:t>1211801 – Valter Sousa</a:t>
            </a:r>
            <a:endParaRPr lang="pt-PT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Unit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Tests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JUnit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633C8A1-A498-48AD-8FEA-3723EDAE37AC}"/>
              </a:ext>
            </a:extLst>
          </p:cNvPr>
          <p:cNvSpPr txBox="1"/>
          <p:nvPr/>
        </p:nvSpPr>
        <p:spPr>
          <a:xfrm>
            <a:off x="1145219" y="2172614"/>
            <a:ext cx="9978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Test</a:t>
            </a:r>
            <a:r>
              <a:rPr lang="pt-PT" dirty="0"/>
              <a:t> 1: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project </a:t>
            </a:r>
            <a:r>
              <a:rPr lang="pt-PT" dirty="0" err="1"/>
              <a:t>list</a:t>
            </a:r>
            <a:r>
              <a:rPr lang="pt-PT" dirty="0"/>
              <a:t> </a:t>
            </a:r>
            <a:r>
              <a:rPr lang="pt-PT" dirty="0" err="1"/>
              <a:t>successfully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Test</a:t>
            </a:r>
            <a:r>
              <a:rPr lang="pt-PT" dirty="0"/>
              <a:t> 2: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empty</a:t>
            </a:r>
            <a:r>
              <a:rPr lang="pt-PT" dirty="0"/>
              <a:t> project </a:t>
            </a:r>
            <a:r>
              <a:rPr lang="pt-PT" dirty="0" err="1"/>
              <a:t>list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Test</a:t>
            </a:r>
            <a:r>
              <a:rPr lang="pt-PT" dirty="0"/>
              <a:t> 3: </a:t>
            </a:r>
            <a:r>
              <a:rPr lang="pt-PT" dirty="0" err="1"/>
              <a:t>Get</a:t>
            </a:r>
            <a:r>
              <a:rPr lang="pt-PT" dirty="0"/>
              <a:t> a project </a:t>
            </a:r>
            <a:r>
              <a:rPr lang="pt-PT" dirty="0" err="1"/>
              <a:t>list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projects</a:t>
            </a:r>
            <a:endParaRPr lang="pt-PT" dirty="0"/>
          </a:p>
          <a:p>
            <a:endParaRPr lang="pt-PT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1097280" y="758880"/>
            <a:ext cx="10056960" cy="356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US16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1097280" y="4453200"/>
            <a:ext cx="100569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 lnSpcReduction="10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As Director/PM/PO/SM, I want to view status of activities in a project </a:t>
            </a: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Author: Gisela araújo 1211765 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DDF402-6466-4995-BB40-1475E39C6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8425"/>
            <a:ext cx="12192000" cy="412954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C5A81D8-4BDC-4FE1-B38D-B2E005E153E1}"/>
              </a:ext>
            </a:extLst>
          </p:cNvPr>
          <p:cNvSpPr txBox="1"/>
          <p:nvPr/>
        </p:nvSpPr>
        <p:spPr>
          <a:xfrm>
            <a:off x="216311" y="5362911"/>
            <a:ext cx="890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US016</a:t>
            </a:r>
            <a:r>
              <a:rPr lang="en-US" dirty="0">
                <a:effectLst/>
              </a:rPr>
              <a:t> - As Director/PM/PO/SM,I want to view status of activities in a project.</a:t>
            </a:r>
            <a:r>
              <a:rPr lang="en-US" dirty="0"/>
              <a:t> </a:t>
            </a:r>
          </a:p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78E6AA-4C03-484C-A5D5-FDCF31333E9E}"/>
              </a:ext>
            </a:extLst>
          </p:cNvPr>
          <p:cNvSpPr txBox="1"/>
          <p:nvPr/>
        </p:nvSpPr>
        <p:spPr>
          <a:xfrm>
            <a:off x="216311" y="5855354"/>
            <a:ext cx="1175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effectLst/>
              </a:rPr>
              <a:t>For the activities of a project we considered only the </a:t>
            </a:r>
            <a:r>
              <a:rPr lang="en-US" sz="1400" dirty="0" err="1">
                <a:effectLst/>
              </a:rPr>
              <a:t>UserStories</a:t>
            </a:r>
            <a:r>
              <a:rPr lang="en-US" sz="1400" dirty="0">
                <a:effectLst/>
              </a:rPr>
              <a:t> because at this moment we still don't have any user stories for creating tasks.</a:t>
            </a:r>
            <a:r>
              <a:rPr lang="en-US" sz="1400"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7ACE48-17D1-4422-A244-A00629CB1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1092696"/>
            <a:ext cx="11789162" cy="51972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4B9584A-FF42-4549-8923-7857D9B304B1}"/>
              </a:ext>
            </a:extLst>
          </p:cNvPr>
          <p:cNvSpPr txBox="1"/>
          <p:nvPr/>
        </p:nvSpPr>
        <p:spPr>
          <a:xfrm>
            <a:off x="201419" y="279632"/>
            <a:ext cx="57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US016</a:t>
            </a:r>
            <a:r>
              <a:rPr lang="en-US" dirty="0">
                <a:effectLst/>
              </a:rPr>
              <a:t> - As Director/PM/PO/SM,</a:t>
            </a:r>
          </a:p>
          <a:p>
            <a:r>
              <a:rPr lang="en-US" dirty="0">
                <a:effectLst/>
              </a:rPr>
              <a:t>I want to view status of activities in a project.</a:t>
            </a:r>
            <a:r>
              <a:rPr lang="en-US" dirty="0"/>
              <a:t> </a:t>
            </a:r>
          </a:p>
          <a:p>
            <a:endParaRPr lang="pt-PT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1066680" y="7671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EE5FDB67-BC89-490D-A836-938B80515F3B}"/>
              </a:ext>
            </a:extLst>
          </p:cNvPr>
          <p:cNvSpPr/>
          <p:nvPr/>
        </p:nvSpPr>
        <p:spPr>
          <a:xfrm>
            <a:off x="648000" y="2510640"/>
            <a:ext cx="10793520" cy="188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1: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Status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Activities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in Sprint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Backlog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a Project.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2: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Status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Activities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Product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Backlog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 a Project.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b="1" spc="-1" dirty="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Sprint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Backlog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a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Sprint (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indirect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).</a:t>
            </a:r>
            <a:endParaRPr lang="pt-PT" sz="1800" b="0" strike="noStrike" spc="-1" dirty="0"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4: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Override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toString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() for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stories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status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code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description</a:t>
            </a:r>
            <a:r>
              <a:rPr lang="pt-PT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</a:rPr>
              <a:t> 5: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</a:rPr>
              <a:t>Get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</a:rPr>
              <a:t> status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</a:rPr>
              <a:t> a </a:t>
            </a:r>
            <a:r>
              <a:rPr lang="pt-PT" spc="-1" dirty="0" err="1">
                <a:solidFill>
                  <a:srgbClr val="000000"/>
                </a:solidFill>
                <a:latin typeface="Arial"/>
              </a:rPr>
              <a:t>User</a:t>
            </a:r>
            <a:r>
              <a:rPr lang="pt-PT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pc="-1" dirty="0" err="1">
                <a:solidFill>
                  <a:srgbClr val="000000"/>
                </a:solidFill>
                <a:latin typeface="Arial"/>
              </a:rPr>
              <a:t>Story</a:t>
            </a:r>
            <a:r>
              <a:rPr lang="pt-PT" spc="-1" dirty="0">
                <a:solidFill>
                  <a:srgbClr val="000000"/>
                </a:solidFill>
                <a:latin typeface="Arial"/>
              </a:rPr>
              <a:t>.</a:t>
            </a:r>
            <a:endParaRPr lang="pt-PT" sz="1800" b="0" strike="noStrike" spc="-1" dirty="0"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800" b="0" strike="noStrike" spc="-1" dirty="0"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097280" y="758880"/>
            <a:ext cx="10056960" cy="356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US17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1097280" y="4453200"/>
            <a:ext cx="100569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 lnSpcReduction="10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As Authenticated User, I want to get a list of all projects I'm currently allocated to </a:t>
            </a: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Author: pedro diniz 1170053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m 295"/>
          <p:cNvPicPr/>
          <p:nvPr/>
        </p:nvPicPr>
        <p:blipFill>
          <a:blip r:embed="rId2"/>
          <a:stretch/>
        </p:blipFill>
        <p:spPr>
          <a:xfrm>
            <a:off x="216000" y="936000"/>
            <a:ext cx="11734920" cy="4799880"/>
          </a:xfrm>
          <a:prstGeom prst="rect">
            <a:avLst/>
          </a:prstGeom>
          <a:ln>
            <a:noFill/>
          </a:ln>
        </p:spPr>
      </p:pic>
      <p:sp>
        <p:nvSpPr>
          <p:cNvPr id="319" name="CustomShape 1"/>
          <p:cNvSpPr/>
          <p:nvPr/>
        </p:nvSpPr>
        <p:spPr>
          <a:xfrm>
            <a:off x="314640" y="144000"/>
            <a:ext cx="4148280" cy="44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US 17 - Sequence Diagram</a:t>
            </a:r>
            <a:endParaRPr lang="pt-PT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agem 297"/>
          <p:cNvPicPr/>
          <p:nvPr/>
        </p:nvPicPr>
        <p:blipFill>
          <a:blip r:embed="rId2"/>
          <a:stretch/>
        </p:blipFill>
        <p:spPr>
          <a:xfrm>
            <a:off x="0" y="1162800"/>
            <a:ext cx="12114360" cy="438012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330120" y="144000"/>
            <a:ext cx="4148280" cy="44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US 17 - Class Diagram</a:t>
            </a:r>
            <a:endParaRPr lang="pt-PT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648000" y="2510640"/>
            <a:ext cx="10793520" cy="188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1: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projects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is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allocated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a single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project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2: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projects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is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allocated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several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projects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with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different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roles;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3: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projects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is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not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allocated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any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project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returns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an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empty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1097280" y="758880"/>
            <a:ext cx="10056960" cy="356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US18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1097280" y="4453200"/>
            <a:ext cx="100569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 lnSpcReduction="10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As PO/SM/Team Member, I want to consult the product backlog, i.e. to get the list of user stories sorted by priority</a:t>
            </a: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Author: diogo Veloso 1211759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2"/>
          <p:cNvSpPr/>
          <p:nvPr/>
        </p:nvSpPr>
        <p:spPr>
          <a:xfrm>
            <a:off x="1097280" y="1845720"/>
            <a:ext cx="10056960" cy="402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95FA92CF-14CE-D141-B2B2-C2A2F5E0A685}"/>
              </a:ext>
            </a:extLst>
          </p:cNvPr>
          <p:cNvSpPr/>
          <p:nvPr/>
        </p:nvSpPr>
        <p:spPr>
          <a:xfrm>
            <a:off x="314640" y="144000"/>
            <a:ext cx="4148280" cy="44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US 18 - Sequence Diagram</a:t>
            </a:r>
            <a:endParaRPr lang="pt-PT" sz="2400" b="0" strike="noStrike" spc="-1" dirty="0">
              <a:latin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01950C-0761-C14B-A5A7-4D18F5C15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8600"/>
            <a:ext cx="12192000" cy="57119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6B605D4-DCEC-4048-91BE-2B977F84BDC7}"/>
              </a:ext>
            </a:extLst>
          </p:cNvPr>
          <p:cNvSpPr/>
          <p:nvPr/>
        </p:nvSpPr>
        <p:spPr>
          <a:xfrm>
            <a:off x="330120" y="144000"/>
            <a:ext cx="4148280" cy="44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4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US 18 - Class Diagram</a:t>
            </a:r>
            <a:endParaRPr lang="pt-PT" sz="2400" b="0" strike="noStrike" spc="-1" dirty="0">
              <a:latin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1AB1F7-D57B-B047-807E-6E2A895B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120" y="655988"/>
            <a:ext cx="11494450" cy="55819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772CDF6E-721C-2242-8EA8-06F1ECD5BB01}"/>
              </a:ext>
            </a:extLst>
          </p:cNvPr>
          <p:cNvSpPr/>
          <p:nvPr/>
        </p:nvSpPr>
        <p:spPr>
          <a:xfrm>
            <a:off x="698400" y="2096303"/>
            <a:ext cx="10793520" cy="188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ProductBacklogTest</a:t>
            </a:r>
            <a:endParaRPr lang="pt-PT" b="1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50000"/>
              </a:lnSpc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1: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dirty="0" err="1"/>
              <a:t>getUserStoryByPrioritySuccessfully</a:t>
            </a:r>
            <a:r>
              <a:rPr lang="en-GB" dirty="0"/>
              <a:t>()</a:t>
            </a:r>
          </a:p>
          <a:p>
            <a:pPr>
              <a:lnSpc>
                <a:spcPct val="150000"/>
              </a:lnSpc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2: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dirty="0" err="1"/>
              <a:t>getUserStoryByPriorityAfterChangePriority</a:t>
            </a:r>
            <a:r>
              <a:rPr lang="en-GB" dirty="0"/>
              <a:t>()</a:t>
            </a:r>
            <a:endParaRPr lang="pt-PT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5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0395C430-6ED4-6C4A-9BD6-466CB5778D87}"/>
              </a:ext>
            </a:extLst>
          </p:cNvPr>
          <p:cNvSpPr/>
          <p:nvPr/>
        </p:nvSpPr>
        <p:spPr>
          <a:xfrm>
            <a:off x="698400" y="3881228"/>
            <a:ext cx="10793520" cy="188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</a:pPr>
            <a:r>
              <a:rPr lang="pt-PT" b="1" spc="-1" dirty="0" err="1">
                <a:solidFill>
                  <a:srgbClr val="000000"/>
                </a:solidFill>
                <a:latin typeface="Arial"/>
                <a:ea typeface="DejaVu Sans"/>
              </a:rPr>
              <a:t>GetUserStoryByPriorityControllerTest</a:t>
            </a:r>
            <a:endParaRPr lang="pt-PT" b="1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50000"/>
              </a:lnSpc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1: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dirty="0" err="1"/>
              <a:t>getUserStoryByPriorityWithNullParam</a:t>
            </a:r>
            <a:r>
              <a:rPr lang="en-GB" dirty="0"/>
              <a:t>()</a:t>
            </a:r>
          </a:p>
          <a:p>
            <a:pPr>
              <a:lnSpc>
                <a:spcPct val="150000"/>
              </a:lnSpc>
            </a:pPr>
            <a:r>
              <a:rPr lang="pt-PT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2: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dirty="0" err="1"/>
              <a:t>getUserStoryByPriorityWithoutProject</a:t>
            </a:r>
            <a:r>
              <a:rPr lang="en-GB" dirty="0"/>
              <a:t>()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097280" y="758880"/>
            <a:ext cx="10056960" cy="356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US19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1097280" y="4453200"/>
            <a:ext cx="100569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 lnSpcReduction="10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As Team Member, I want to estimate the effort of a user story  </a:t>
            </a: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Author: Tânia Mota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m 6"/>
          <p:cNvPicPr/>
          <p:nvPr/>
        </p:nvPicPr>
        <p:blipFill>
          <a:blip r:embed="rId2"/>
          <a:srcRect t="7584" r="18286" b="49981"/>
          <a:stretch/>
        </p:blipFill>
        <p:spPr>
          <a:xfrm>
            <a:off x="88560" y="689760"/>
            <a:ext cx="12102120" cy="418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m 2"/>
          <p:cNvPicPr/>
          <p:nvPr/>
        </p:nvPicPr>
        <p:blipFill>
          <a:blip r:embed="rId2"/>
          <a:srcRect t="7903" b="24306"/>
          <a:stretch/>
        </p:blipFill>
        <p:spPr>
          <a:xfrm>
            <a:off x="377640" y="421560"/>
            <a:ext cx="11305800" cy="510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  <a:tabLst>
                <a:tab pos="0" algn="l"/>
              </a:tabLst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1182600" y="2069640"/>
            <a:ext cx="9941040" cy="338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1 :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Updating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effort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estimated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US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succssefully</a:t>
            </a:r>
            <a:endParaRPr lang="pt-PT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 :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Updating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effort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estimated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US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failure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3 :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Estimating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effort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US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successfully</a:t>
            </a:r>
            <a:endParaRPr lang="pt-PT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4 :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Estimating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effort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US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fails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if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pt-PT" sz="1800" b="0" strike="noStrike" spc="-1" dirty="0"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project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doesn’t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exist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lang="pt-PT" sz="1800" b="0" strike="noStrike" spc="-1" dirty="0"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sprint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doesn’t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exist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lang="pt-PT" sz="1800" b="0" strike="noStrike" spc="-1" dirty="0"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US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doesn’t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exist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lang="pt-PT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pt-PT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5 :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Changing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effort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US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successfully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PT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6 :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Validation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Fibonacci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sequence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PT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1097280" y="758880"/>
            <a:ext cx="10056960" cy="356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US20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1097280" y="4453200"/>
            <a:ext cx="100569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 lnSpcReduction="10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As Product Owner, I want to refine a broad user story of the ProductBacklog into more focused user stories</a:t>
            </a: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Author: márcio carvalheiro 1211779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314640" y="144000"/>
            <a:ext cx="4148280" cy="44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-52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DejaVu Sans"/>
              </a:rPr>
              <a:t>US 20 - Sequence Diagram</a:t>
            </a:r>
            <a:endParaRPr kumimoji="0" lang="pt-PT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61C31C-A3AA-44D2-B5C3-2004D50F5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0" y="709378"/>
            <a:ext cx="10924860" cy="561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82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314640" y="144000"/>
            <a:ext cx="4148280" cy="44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-52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DejaVu Sans"/>
              </a:rPr>
              <a:t>US 20 – </a:t>
            </a:r>
            <a:r>
              <a:rPr kumimoji="0" lang="pt-PT" sz="2400" b="0" i="0" u="none" strike="noStrike" kern="1200" cap="none" spc="-52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DejaVu Sans"/>
              </a:rPr>
              <a:t>Class</a:t>
            </a:r>
            <a:r>
              <a:rPr kumimoji="0" lang="pt-PT" sz="2400" b="0" i="0" u="none" strike="noStrike" kern="1200" cap="none" spc="-52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DejaVu Sans"/>
              </a:rPr>
              <a:t> </a:t>
            </a:r>
            <a:r>
              <a:rPr kumimoji="0" lang="pt-PT" sz="2400" b="0" i="0" u="none" strike="noStrike" kern="1200" cap="none" spc="-52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DejaVu Sans"/>
              </a:rPr>
              <a:t>Diagram</a:t>
            </a:r>
            <a:endParaRPr kumimoji="0" lang="pt-PT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416D88-9C2A-46BC-AA8B-2CD022C75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572"/>
            <a:ext cx="12192000" cy="54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1097280" y="758880"/>
            <a:ext cx="10056960" cy="356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US14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1097280" y="4453200"/>
            <a:ext cx="100569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6000" lnSpcReduction="20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As Director, I want to define the SM of a project</a:t>
            </a: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pt-PT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Author: Patrick rodrigues 1211788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800" b="0" i="0" u="none" strike="noStrike" kern="1200" cap="none" spc="-52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rbel"/>
                <a:ea typeface="DejaVu Sans"/>
              </a:rPr>
              <a:t>Unit Tests JUnit</a:t>
            </a:r>
            <a:b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pt-PT" sz="4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5CF01B6E-A527-43EB-A21C-8197124A584A}"/>
              </a:ext>
            </a:extLst>
          </p:cNvPr>
          <p:cNvSpPr/>
          <p:nvPr/>
        </p:nvSpPr>
        <p:spPr>
          <a:xfrm>
            <a:off x="648000" y="2510640"/>
            <a:ext cx="10793520" cy="288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Test</a:t>
            </a:r>
            <a:r>
              <a:rPr kumimoji="0" lang="pt-PT" sz="1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1: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Successful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refinement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of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a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User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Story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into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more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focused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ones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,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returning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true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Test</a:t>
            </a:r>
            <a:r>
              <a:rPr kumimoji="0" lang="pt-PT" sz="1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2: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Unsuccessful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refinement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due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to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null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inputs,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returning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an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exception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Test</a:t>
            </a:r>
            <a:r>
              <a:rPr kumimoji="0" lang="pt-PT" sz="1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3: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Unsuccessful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refinement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due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to Project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not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being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in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store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,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returning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false;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Test</a:t>
            </a:r>
            <a:r>
              <a:rPr kumimoji="0" lang="pt-PT" sz="1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4: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Unsuccessful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refinement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due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to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User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Story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not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being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in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Product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Backlog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,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returning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false;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Test</a:t>
            </a:r>
            <a:r>
              <a:rPr kumimoji="0" lang="pt-PT" sz="1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5: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Unsuccessful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refinement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due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to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invalid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new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User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Story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descriptions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, </a:t>
            </a:r>
            <a:r>
              <a:rPr kumimoji="0" lang="pt-PT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returning</a:t>
            </a:r>
            <a:r>
              <a:rPr kumimoji="0" lang="pt-PT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</a:rPr>
              <a:t> false;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1097280" y="758880"/>
            <a:ext cx="10056960" cy="356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US21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1097280" y="4453200"/>
            <a:ext cx="100569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 lnSpcReduction="10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As Product Owner, I want to change the priority of a user story in the product backlog</a:t>
            </a: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Author: valter sousa 1211801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ráfico 2"/>
          <p:cNvPicPr/>
          <p:nvPr/>
        </p:nvPicPr>
        <p:blipFill>
          <a:blip r:embed="rId2"/>
          <a:stretch/>
        </p:blipFill>
        <p:spPr>
          <a:xfrm>
            <a:off x="0" y="1410120"/>
            <a:ext cx="12191040" cy="403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ráfico 4"/>
          <p:cNvPicPr/>
          <p:nvPr/>
        </p:nvPicPr>
        <p:blipFill>
          <a:blip r:embed="rId2"/>
          <a:stretch/>
        </p:blipFill>
        <p:spPr>
          <a:xfrm>
            <a:off x="1009800" y="1366920"/>
            <a:ext cx="10171800" cy="412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531000" y="2241720"/>
            <a:ext cx="1116360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 1: Validation of the new priority;</a:t>
            </a:r>
            <a:endParaRPr lang="pt-PT" sz="18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 2: Setting the priority of a User Story succssefully;</a:t>
            </a:r>
            <a:endParaRPr lang="pt-PT" sz="18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 3: Setting the priority of a User Story fails if:</a:t>
            </a:r>
            <a:endParaRPr lang="pt-PT" sz="1800" b="0" strike="noStrike" spc="-1">
              <a:latin typeface="Arial"/>
            </a:endParaRPr>
          </a:p>
          <a:p>
            <a:pPr marL="1657440" lvl="3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Project does not exist;</a:t>
            </a:r>
            <a:endParaRPr lang="pt-PT" sz="1800" b="0" strike="noStrike" spc="-1">
              <a:latin typeface="Arial"/>
            </a:endParaRPr>
          </a:p>
          <a:p>
            <a:pPr marL="1657440" lvl="3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Story does not exist;</a:t>
            </a:r>
            <a:endParaRPr lang="pt-PT" sz="1800" b="0" strike="noStrike" spc="-1">
              <a:latin typeface="Arial"/>
            </a:endParaRPr>
          </a:p>
          <a:p>
            <a:pPr marL="1657440" lvl="3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Null Parameters;</a:t>
            </a:r>
            <a:endParaRPr lang="pt-PT" sz="18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 4: When a priority is set, updates the priority of the other User Stories;</a:t>
            </a:r>
            <a:br/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PT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1097280" y="758880"/>
            <a:ext cx="10056600" cy="35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US22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1097280" y="4453200"/>
            <a:ext cx="100566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8">
                <a:solidFill>
                  <a:srgbClr val="696464"/>
                </a:solidFill>
                <a:latin typeface="Calibri Light"/>
                <a:ea typeface="DejaVu Sans"/>
              </a:rPr>
              <a:t>As Project Manager, I want to create a sprint </a:t>
            </a: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88">
                <a:solidFill>
                  <a:srgbClr val="696464"/>
                </a:solidFill>
                <a:latin typeface="Calibri Light"/>
                <a:ea typeface="DejaVu Sans"/>
              </a:rPr>
              <a:t>Author: Daniel torres 1211757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m 343"/>
          <p:cNvPicPr/>
          <p:nvPr/>
        </p:nvPicPr>
        <p:blipFill>
          <a:blip r:embed="rId2"/>
          <a:stretch/>
        </p:blipFill>
        <p:spPr>
          <a:xfrm>
            <a:off x="9720" y="1140480"/>
            <a:ext cx="1219068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m 344"/>
          <p:cNvPicPr/>
          <p:nvPr/>
        </p:nvPicPr>
        <p:blipFill>
          <a:blip r:embed="rId2"/>
          <a:srcRect l="10889" r="26172" b="33266"/>
          <a:stretch/>
        </p:blipFill>
        <p:spPr>
          <a:xfrm>
            <a:off x="180000" y="754560"/>
            <a:ext cx="11950920" cy="4752360"/>
          </a:xfrm>
          <a:prstGeom prst="rect">
            <a:avLst/>
          </a:prstGeom>
          <a:ln>
            <a:noFill/>
          </a:ln>
        </p:spPr>
      </p:pic>
      <p:sp>
        <p:nvSpPr>
          <p:cNvPr id="346" name="CustomShape 1"/>
          <p:cNvSpPr/>
          <p:nvPr/>
        </p:nvSpPr>
        <p:spPr>
          <a:xfrm>
            <a:off x="180000" y="540000"/>
            <a:ext cx="12011040" cy="52189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2"/>
          <p:cNvSpPr/>
          <p:nvPr/>
        </p:nvSpPr>
        <p:spPr>
          <a:xfrm>
            <a:off x="4500000" y="5040000"/>
            <a:ext cx="3238920" cy="46692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m 347"/>
          <p:cNvPicPr/>
          <p:nvPr/>
        </p:nvPicPr>
        <p:blipFill>
          <a:blip r:embed="rId2"/>
          <a:srcRect l="69298" t="53758"/>
          <a:stretch/>
        </p:blipFill>
        <p:spPr>
          <a:xfrm>
            <a:off x="3638520" y="1846080"/>
            <a:ext cx="3740400" cy="2112840"/>
          </a:xfrm>
          <a:prstGeom prst="rect">
            <a:avLst/>
          </a:prstGeom>
          <a:ln>
            <a:noFill/>
          </a:ln>
        </p:spPr>
      </p:pic>
      <p:pic>
        <p:nvPicPr>
          <p:cNvPr id="349" name="Imagem 348"/>
          <p:cNvPicPr/>
          <p:nvPr/>
        </p:nvPicPr>
        <p:blipFill>
          <a:blip r:embed="rId2"/>
          <a:srcRect l="69298" t="61428" b="6980"/>
          <a:stretch/>
        </p:blipFill>
        <p:spPr>
          <a:xfrm>
            <a:off x="1008000" y="1620000"/>
            <a:ext cx="10258920" cy="3958560"/>
          </a:xfrm>
          <a:prstGeom prst="rect">
            <a:avLst/>
          </a:prstGeom>
          <a:ln>
            <a:noFill/>
          </a:ln>
        </p:spPr>
      </p:pic>
      <p:sp>
        <p:nvSpPr>
          <p:cNvPr id="350" name="CustomShape 1"/>
          <p:cNvSpPr/>
          <p:nvPr/>
        </p:nvSpPr>
        <p:spPr>
          <a:xfrm>
            <a:off x="540000" y="900000"/>
            <a:ext cx="10978920" cy="50389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51" name="Imagem 350"/>
          <p:cNvPicPr/>
          <p:nvPr/>
        </p:nvPicPr>
        <p:blipFill>
          <a:blip r:embed="rId2"/>
          <a:srcRect l="67824" r="26259" b="94453"/>
          <a:stretch/>
        </p:blipFill>
        <p:spPr>
          <a:xfrm>
            <a:off x="720000" y="107280"/>
            <a:ext cx="718560" cy="251280"/>
          </a:xfrm>
          <a:prstGeom prst="rect">
            <a:avLst/>
          </a:prstGeom>
          <a:ln>
            <a:noFill/>
          </a:ln>
        </p:spPr>
      </p:pic>
      <p:pic>
        <p:nvPicPr>
          <p:cNvPr id="352" name="Imagem 351"/>
          <p:cNvPicPr/>
          <p:nvPr/>
        </p:nvPicPr>
        <p:blipFill>
          <a:blip r:embed="rId2"/>
          <a:srcRect l="67824" r="26259" b="94453"/>
          <a:stretch/>
        </p:blipFill>
        <p:spPr>
          <a:xfrm>
            <a:off x="396000" y="36000"/>
            <a:ext cx="2259360" cy="79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m 352"/>
          <p:cNvPicPr/>
          <p:nvPr/>
        </p:nvPicPr>
        <p:blipFill>
          <a:blip r:embed="rId2"/>
          <a:srcRect t="77375" r="29118"/>
          <a:stretch/>
        </p:blipFill>
        <p:spPr>
          <a:xfrm>
            <a:off x="216000" y="2390400"/>
            <a:ext cx="11444400" cy="1726920"/>
          </a:xfrm>
          <a:prstGeom prst="rect">
            <a:avLst/>
          </a:prstGeom>
          <a:ln>
            <a:noFill/>
          </a:ln>
        </p:spPr>
      </p:pic>
      <p:pic>
        <p:nvPicPr>
          <p:cNvPr id="354" name="Imagem 353"/>
          <p:cNvPicPr/>
          <p:nvPr/>
        </p:nvPicPr>
        <p:blipFill>
          <a:blip r:embed="rId2"/>
          <a:srcRect r="23305" b="93190"/>
          <a:stretch/>
        </p:blipFill>
        <p:spPr>
          <a:xfrm>
            <a:off x="216000" y="1440000"/>
            <a:ext cx="12382920" cy="517680"/>
          </a:xfrm>
          <a:prstGeom prst="rect">
            <a:avLst/>
          </a:prstGeom>
          <a:ln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360000" y="3240000"/>
            <a:ext cx="11300400" cy="10069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m 355"/>
          <p:cNvPicPr/>
          <p:nvPr/>
        </p:nvPicPr>
        <p:blipFill>
          <a:blip r:embed="rId2"/>
          <a:stretch/>
        </p:blipFill>
        <p:spPr>
          <a:xfrm>
            <a:off x="9720" y="297360"/>
            <a:ext cx="12190680" cy="625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1066680" y="907920"/>
            <a:ext cx="10056600" cy="14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1080000" y="1872000"/>
            <a:ext cx="10798920" cy="42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GB" sz="1800" b="0" strike="noStrike" spc="-1" dirty="0">
                <a:solidFill>
                  <a:srgbClr val="000000"/>
                </a:solidFill>
                <a:latin typeface="Noto Sans Math"/>
                <a:ea typeface="Noto Sans Math"/>
              </a:rPr>
              <a:t>Creation Of First Sprint Is Successful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GB" sz="1800" b="0" strike="noStrike" spc="-1" dirty="0">
                <a:solidFill>
                  <a:srgbClr val="000000"/>
                </a:solidFill>
                <a:latin typeface="Noto Sans Math"/>
                <a:ea typeface="Noto Sans Math"/>
              </a:rPr>
              <a:t>Creation Of First Sprint Fails Because Of Invalid Data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GB" sz="1800" b="0" strike="noStrike" spc="-1" dirty="0">
                <a:solidFill>
                  <a:srgbClr val="000000"/>
                </a:solidFill>
                <a:latin typeface="Noto Sans Math"/>
                <a:ea typeface="Noto Sans Math"/>
              </a:rPr>
              <a:t>Creation Of First Sprint Fails Because Of Invalid Description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GB" sz="1800" b="0" strike="noStrike" spc="-1" dirty="0">
                <a:solidFill>
                  <a:srgbClr val="000000"/>
                </a:solidFill>
                <a:latin typeface="Noto Sans Math"/>
                <a:ea typeface="Noto Sans Math"/>
              </a:rPr>
              <a:t>Creation Of First Sprint Fails Because Sprint Dates Are Not In Project Time Interval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GB" sz="1800" b="0" strike="noStrike" spc="-1" dirty="0">
                <a:solidFill>
                  <a:srgbClr val="000000"/>
                </a:solidFill>
                <a:latin typeface="Noto Sans Math"/>
                <a:ea typeface="Noto Sans Math"/>
              </a:rPr>
              <a:t>Creation Of First Sprint Fails Because Code Does Not Exists In Project Store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GB" sz="1800" b="0" strike="noStrike" spc="-1" dirty="0">
                <a:solidFill>
                  <a:srgbClr val="000000"/>
                </a:solidFill>
                <a:latin typeface="Noto Sans Math"/>
                <a:ea typeface="Noto Sans Math"/>
              </a:rPr>
              <a:t>Creation Of Second Sprint Is Successful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GB" sz="1800" b="0" strike="noStrike" spc="-1" dirty="0">
                <a:solidFill>
                  <a:srgbClr val="000000"/>
                </a:solidFill>
                <a:latin typeface="Noto Sans Math"/>
                <a:ea typeface="Noto Sans Math"/>
              </a:rPr>
              <a:t>Creation Of Second Sprint Fails Because Sprint Dates Are Not In Project Time Interval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GB" sz="1800" b="0" strike="noStrike" spc="-1" dirty="0">
                <a:solidFill>
                  <a:srgbClr val="000000"/>
                </a:solidFill>
                <a:latin typeface="Noto Sans Math"/>
                <a:ea typeface="Noto Sans Math"/>
              </a:rPr>
              <a:t>Creation Of Second Sprint Fails Because Current Start Date Is Previous 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Noto Sans Math"/>
                <a:ea typeface="Noto Sans Math"/>
              </a:rPr>
              <a:t>LastSprint</a:t>
            </a:r>
            <a:r>
              <a:rPr lang="en-GB" sz="1800" b="0" strike="noStrike" spc="-1" dirty="0">
                <a:solidFill>
                  <a:srgbClr val="000000"/>
                </a:solidFill>
                <a:latin typeface="Noto Sans Math"/>
                <a:ea typeface="Noto Sans Math"/>
              </a:rPr>
              <a:t> End Date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GB" sz="1800" b="0" strike="noStrike" spc="-1" dirty="0">
                <a:solidFill>
                  <a:srgbClr val="000000"/>
                </a:solidFill>
                <a:latin typeface="Noto Sans Math"/>
                <a:ea typeface="Noto Sans Math"/>
              </a:rPr>
              <a:t>Creation Of Third Sprint Fails Because Is Greater Than Expected Number Of Sprints</a:t>
            </a:r>
            <a:endParaRPr lang="pt-PT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1097280" y="758880"/>
            <a:ext cx="10056960" cy="356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 dirty="0">
                <a:solidFill>
                  <a:srgbClr val="262626"/>
                </a:solidFill>
                <a:latin typeface="Corbel"/>
                <a:ea typeface="DejaVu Sans"/>
              </a:rPr>
              <a:t>US23</a:t>
            </a:r>
            <a:endParaRPr lang="pt-PT" sz="8000" b="0" strike="noStrike" spc="-1" dirty="0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1097280" y="4453200"/>
            <a:ext cx="100569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 lnSpcReduction="10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 dirty="0">
                <a:solidFill>
                  <a:srgbClr val="696464"/>
                </a:solidFill>
                <a:latin typeface="Calibri Light"/>
                <a:ea typeface="DejaVu Sans"/>
              </a:rPr>
              <a:t>As Team Member, I want to add a user story in the product backlog to the sprint backlog </a:t>
            </a:r>
            <a:endParaRPr lang="pt-PT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 dirty="0">
                <a:solidFill>
                  <a:srgbClr val="696464"/>
                </a:solidFill>
                <a:latin typeface="Calibri Light"/>
                <a:ea typeface="DejaVu Sans"/>
              </a:rPr>
              <a:t>Author: tiago Machado 1211799</a:t>
            </a:r>
            <a:endParaRPr lang="pt-PT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256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" y="586855"/>
            <a:ext cx="12155368" cy="534992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Unit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Tests</a:t>
            </a:r>
            <a:r>
              <a:rPr lang="pt-PT" sz="4800" b="0" strike="noStrike" spc="-52" dirty="0">
                <a:solidFill>
                  <a:srgbClr val="404040"/>
                </a:solidFill>
                <a:latin typeface="Corbel"/>
                <a:ea typeface="DejaVu Sans"/>
              </a:rPr>
              <a:t> </a:t>
            </a:r>
            <a:r>
              <a:rPr lang="pt-PT" sz="4800" b="0" strike="noStrike" spc="-52" dirty="0" err="1">
                <a:solidFill>
                  <a:srgbClr val="404040"/>
                </a:solidFill>
                <a:latin typeface="Corbel"/>
                <a:ea typeface="DejaVu Sans"/>
              </a:rPr>
              <a:t>JUnit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282890" y="2047164"/>
            <a:ext cx="90075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Noto Sans Math"/>
              </a:rPr>
              <a:t>Test</a:t>
            </a:r>
            <a:r>
              <a:rPr lang="pt-PT" dirty="0">
                <a:latin typeface="Noto Sans Math"/>
              </a:rPr>
              <a:t> a </a:t>
            </a:r>
            <a:r>
              <a:rPr lang="en-GB" dirty="0">
                <a:latin typeface="Noto Sans Math"/>
              </a:rPr>
              <a:t>successful</a:t>
            </a:r>
            <a:r>
              <a:rPr lang="pt-PT" dirty="0">
                <a:latin typeface="Noto Sans Math"/>
              </a:rPr>
              <a:t> move of a </a:t>
            </a:r>
            <a:r>
              <a:rPr lang="pt-PT" dirty="0" err="1">
                <a:latin typeface="Noto Sans Math"/>
              </a:rPr>
              <a:t>user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story</a:t>
            </a:r>
            <a:r>
              <a:rPr lang="pt-PT" dirty="0">
                <a:latin typeface="Noto Sans Math"/>
              </a:rPr>
              <a:t> in the </a:t>
            </a:r>
            <a:r>
              <a:rPr lang="en-GB" dirty="0">
                <a:latin typeface="Noto Sans Math"/>
              </a:rPr>
              <a:t>product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backlog</a:t>
            </a:r>
            <a:r>
              <a:rPr lang="pt-PT" dirty="0">
                <a:latin typeface="Noto Sans Math"/>
              </a:rPr>
              <a:t> to the sprint </a:t>
            </a:r>
            <a:r>
              <a:rPr lang="pt-PT" dirty="0" err="1">
                <a:latin typeface="Noto Sans Math"/>
              </a:rPr>
              <a:t>backlog</a:t>
            </a:r>
            <a:r>
              <a:rPr lang="pt-PT" dirty="0">
                <a:latin typeface="Noto Sans Math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Noto Sans Math"/>
              </a:rPr>
              <a:t>Test</a:t>
            </a:r>
            <a:r>
              <a:rPr lang="pt-PT" dirty="0">
                <a:latin typeface="Noto Sans Math"/>
              </a:rPr>
              <a:t> a </a:t>
            </a:r>
            <a:r>
              <a:rPr lang="pt-PT" dirty="0" err="1">
                <a:latin typeface="Noto Sans Math"/>
              </a:rPr>
              <a:t>null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project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code</a:t>
            </a:r>
            <a:r>
              <a:rPr lang="pt-PT" dirty="0">
                <a:latin typeface="Noto Sans Math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Noto Sans Math"/>
              </a:rPr>
              <a:t>Test</a:t>
            </a:r>
            <a:r>
              <a:rPr lang="pt-PT" dirty="0">
                <a:latin typeface="Noto Sans Math"/>
              </a:rPr>
              <a:t> a </a:t>
            </a:r>
            <a:r>
              <a:rPr lang="pt-PT" dirty="0" err="1">
                <a:latin typeface="Noto Sans Math"/>
              </a:rPr>
              <a:t>not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null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but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still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invalid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project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code</a:t>
            </a:r>
            <a:r>
              <a:rPr lang="pt-PT" dirty="0">
                <a:latin typeface="Noto Sans Math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Noto Sans Math"/>
              </a:rPr>
              <a:t>Test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an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invalid</a:t>
            </a:r>
            <a:r>
              <a:rPr lang="pt-PT" dirty="0">
                <a:latin typeface="Noto Sans Math"/>
              </a:rPr>
              <a:t> sprint </a:t>
            </a:r>
            <a:r>
              <a:rPr lang="pt-PT" dirty="0" err="1">
                <a:latin typeface="Noto Sans Math"/>
              </a:rPr>
              <a:t>number</a:t>
            </a:r>
            <a:r>
              <a:rPr lang="pt-PT" dirty="0">
                <a:latin typeface="Noto Sans Math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Noto Sans Math"/>
              </a:rPr>
              <a:t>Test</a:t>
            </a:r>
            <a:r>
              <a:rPr lang="pt-PT" dirty="0">
                <a:latin typeface="Noto Sans Math"/>
              </a:rPr>
              <a:t> a </a:t>
            </a:r>
            <a:r>
              <a:rPr lang="pt-PT" dirty="0" err="1">
                <a:latin typeface="Noto Sans Math"/>
              </a:rPr>
              <a:t>null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user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story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code</a:t>
            </a:r>
            <a:r>
              <a:rPr lang="pt-PT" dirty="0">
                <a:latin typeface="Noto Sans Math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Noto Sans Math"/>
              </a:rPr>
              <a:t>Test</a:t>
            </a:r>
            <a:r>
              <a:rPr lang="pt-PT" dirty="0">
                <a:latin typeface="Noto Sans Math"/>
              </a:rPr>
              <a:t> a </a:t>
            </a:r>
            <a:r>
              <a:rPr lang="pt-PT" dirty="0" err="1">
                <a:latin typeface="Noto Sans Math"/>
              </a:rPr>
              <a:t>not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null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but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still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invalid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user</a:t>
            </a:r>
            <a:r>
              <a:rPr lang="pt-PT" dirty="0">
                <a:latin typeface="Noto Sans Math"/>
              </a:rPr>
              <a:t> </a:t>
            </a:r>
            <a:r>
              <a:rPr lang="pt-PT" dirty="0" err="1">
                <a:latin typeface="Noto Sans Math"/>
              </a:rPr>
              <a:t>story</a:t>
            </a:r>
            <a:r>
              <a:rPr lang="pt-PT" dirty="0">
                <a:latin typeface="Noto Sans Math"/>
              </a:rPr>
              <a:t>.</a:t>
            </a:r>
          </a:p>
          <a:p>
            <a:endParaRPr lang="pt-PT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Success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case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test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0" y="1915497"/>
            <a:ext cx="10187296" cy="43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Null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project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code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test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0" y="1791483"/>
            <a:ext cx="10987647" cy="389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6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Invalid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project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code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test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0" y="1819050"/>
            <a:ext cx="10797009" cy="449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91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Invalid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sprint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number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test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79" y="2019545"/>
            <a:ext cx="9988999" cy="43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5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Null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user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story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code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test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0" y="2075691"/>
            <a:ext cx="9728699" cy="421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76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066680" y="9079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Invalid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user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story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code</a:t>
            </a:r>
            <a:r>
              <a:rPr lang="pt-PT" sz="4800" spc="-52" dirty="0">
                <a:solidFill>
                  <a:srgbClr val="404040"/>
                </a:solidFill>
                <a:latin typeface="Corbel"/>
              </a:rPr>
              <a:t> </a:t>
            </a:r>
            <a:r>
              <a:rPr lang="pt-PT" sz="4800" spc="-52" dirty="0" err="1">
                <a:solidFill>
                  <a:srgbClr val="404040"/>
                </a:solidFill>
                <a:latin typeface="Corbel"/>
              </a:rPr>
              <a:t>test</a:t>
            </a:r>
            <a:br>
              <a:rPr dirty="0"/>
            </a:br>
            <a:endParaRPr lang="pt-PT" sz="4800" b="0" strike="noStrike" spc="-1" dirty="0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0" y="1829390"/>
            <a:ext cx="9362635" cy="443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1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066680" y="95472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4800" b="0" strike="noStrike" spc="-52">
                <a:solidFill>
                  <a:srgbClr val="404040"/>
                </a:solidFill>
                <a:latin typeface="Corbel"/>
                <a:ea typeface="DejaVu Sans"/>
              </a:rPr>
              <a:t>Unit Tests JUnit</a:t>
            </a:r>
            <a:br/>
            <a:endParaRPr lang="pt-PT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1097280" y="758880"/>
            <a:ext cx="10056960" cy="356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pt-PT" sz="8000" b="0" strike="noStrike" spc="-52">
                <a:solidFill>
                  <a:srgbClr val="262626"/>
                </a:solidFill>
                <a:latin typeface="Corbel"/>
                <a:ea typeface="DejaVu Sans"/>
              </a:rPr>
              <a:t>US15</a:t>
            </a:r>
            <a:endParaRPr lang="pt-PT" sz="8000" b="0" strike="noStrike" spc="-1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1097280" y="4453200"/>
            <a:ext cx="100569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6000" lnSpcReduction="20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As Director, I want to get a list of all projects</a:t>
            </a: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endParaRPr lang="pt-P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pos="0" algn="l"/>
              </a:tabLst>
            </a:pPr>
            <a:r>
              <a:rPr lang="en-US" sz="2400" b="0" strike="noStrike" cap="all" spc="191">
                <a:solidFill>
                  <a:srgbClr val="696464"/>
                </a:solidFill>
                <a:latin typeface="Calibri Light"/>
                <a:ea typeface="DejaVu Sans"/>
              </a:rPr>
              <a:t>Author: Maurício barros 1211785</a:t>
            </a:r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77F3A2-AD43-489B-9419-CBD47146A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3712"/>
            <a:ext cx="12192000" cy="54705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BDA3295-439A-471B-8C9F-8642FE86F078}"/>
              </a:ext>
            </a:extLst>
          </p:cNvPr>
          <p:cNvSpPr txBox="1"/>
          <p:nvPr/>
        </p:nvSpPr>
        <p:spPr>
          <a:xfrm>
            <a:off x="284085" y="221942"/>
            <a:ext cx="2736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latin typeface="Abadi" panose="020B0604020202020204" pitchFamily="34" charset="0"/>
              </a:rPr>
              <a:t>US 15 – Sequence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1AA557-D1DC-4FA7-8715-23E3213B6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467"/>
            <a:ext cx="12192000" cy="385906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6594D0B-63D3-4E3C-B51E-8D7DC542AF71}"/>
              </a:ext>
            </a:extLst>
          </p:cNvPr>
          <p:cNvSpPr txBox="1"/>
          <p:nvPr/>
        </p:nvSpPr>
        <p:spPr>
          <a:xfrm>
            <a:off x="426128" y="363985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latin typeface="Abadi" panose="020B0604020104020204" pitchFamily="34" charset="0"/>
              </a:rPr>
              <a:t>US15 – Class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</TotalTime>
  <Words>1013</Words>
  <Application>Microsoft Office PowerPoint</Application>
  <PresentationFormat>Ecrã Panorâmico</PresentationFormat>
  <Paragraphs>137</Paragraphs>
  <Slides>54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7</vt:i4>
      </vt:variant>
      <vt:variant>
        <vt:lpstr>Títulos dos diapositivos</vt:lpstr>
      </vt:variant>
      <vt:variant>
        <vt:i4>54</vt:i4>
      </vt:variant>
    </vt:vector>
  </HeadingPairs>
  <TitlesOfParts>
    <vt:vector size="68" baseType="lpstr">
      <vt:lpstr>Abadi</vt:lpstr>
      <vt:lpstr>Arial</vt:lpstr>
      <vt:lpstr>Calibri Light</vt:lpstr>
      <vt:lpstr>Corbel</vt:lpstr>
      <vt:lpstr>Noto Sans Math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</dc:title>
  <dc:subject/>
  <dc:creator>Tânia Sofia</dc:creator>
  <dc:description/>
  <cp:lastModifiedBy>Gisela A.</cp:lastModifiedBy>
  <cp:revision>20</cp:revision>
  <dcterms:created xsi:type="dcterms:W3CDTF">2022-01-21T11:52:30Z</dcterms:created>
  <dcterms:modified xsi:type="dcterms:W3CDTF">2022-01-24T09:22:09Z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Ecrã Panorâmico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42</vt:i4>
  </property>
</Properties>
</file>